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5"/>
    <p:sldMasterId id="2147483696" r:id="rId6"/>
    <p:sldMasterId id="2147483697" r:id="rId7"/>
    <p:sldMasterId id="214748369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</p:sldIdLst>
  <p:sldSz cy="5143500" cx="9144000"/>
  <p:notesSz cx="6858000" cy="9144000"/>
  <p:embeddedFontLst>
    <p:embeddedFont>
      <p:font typeface="Anton"/>
      <p:regular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  <p:embeddedFont>
      <p:font typeface="Lato Light"/>
      <p:regular r:id="rId84"/>
      <p:bold r:id="rId85"/>
      <p:italic r:id="rId86"/>
      <p:boldItalic r:id="rId87"/>
    </p:embeddedFont>
    <p:embeddedFont>
      <p:font typeface="Didact Gothic"/>
      <p:regular r:id="rId88"/>
    </p:embeddedFont>
    <p:embeddedFont>
      <p:font typeface="Helvetica Neue"/>
      <p:regular r:id="rId89"/>
      <p:bold r:id="rId90"/>
      <p:italic r:id="rId91"/>
      <p:boldItalic r:id="rId92"/>
    </p:embeddedFont>
    <p:embeddedFont>
      <p:font typeface="Helvetica Neue Light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CED8B1-CF99-4F9B-8892-4E2D1BE57ADA}">
  <a:tblStyle styleId="{21CED8B1-CF99-4F9B-8892-4E2D1BE57AD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LatoLight-regular.fntdata"/><Relationship Id="rId83" Type="http://schemas.openxmlformats.org/officeDocument/2006/relationships/font" Target="fonts/Lato-boldItalic.fntdata"/><Relationship Id="rId42" Type="http://schemas.openxmlformats.org/officeDocument/2006/relationships/slide" Target="slides/slide33.xml"/><Relationship Id="rId86" Type="http://schemas.openxmlformats.org/officeDocument/2006/relationships/font" Target="fonts/LatoLight-italic.fntdata"/><Relationship Id="rId41" Type="http://schemas.openxmlformats.org/officeDocument/2006/relationships/slide" Target="slides/slide32.xml"/><Relationship Id="rId85" Type="http://schemas.openxmlformats.org/officeDocument/2006/relationships/font" Target="fonts/LatoLight-bold.fntdata"/><Relationship Id="rId44" Type="http://schemas.openxmlformats.org/officeDocument/2006/relationships/slide" Target="slides/slide35.xml"/><Relationship Id="rId88" Type="http://schemas.openxmlformats.org/officeDocument/2006/relationships/font" Target="fonts/DidactGothic-regular.fntdata"/><Relationship Id="rId43" Type="http://schemas.openxmlformats.org/officeDocument/2006/relationships/slide" Target="slides/slide34.xml"/><Relationship Id="rId87" Type="http://schemas.openxmlformats.org/officeDocument/2006/relationships/font" Target="fonts/LatoLight-boldItalic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HelveticaNeue-regular.fntdata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font" Target="fonts/Anton-regular.fntdata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font" Target="fonts/Roboto-bold.fntdata"/><Relationship Id="rId32" Type="http://schemas.openxmlformats.org/officeDocument/2006/relationships/slide" Target="slides/slide23.xml"/><Relationship Id="rId76" Type="http://schemas.openxmlformats.org/officeDocument/2006/relationships/font" Target="fonts/Roboto-regular.fntdata"/><Relationship Id="rId35" Type="http://schemas.openxmlformats.org/officeDocument/2006/relationships/slide" Target="slides/slide26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5.xml"/><Relationship Id="rId78" Type="http://schemas.openxmlformats.org/officeDocument/2006/relationships/font" Target="fonts/Roboto-italic.fntdata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95" Type="http://schemas.openxmlformats.org/officeDocument/2006/relationships/font" Target="fonts/HelveticaNeueLight-italic.fntdata"/><Relationship Id="rId50" Type="http://schemas.openxmlformats.org/officeDocument/2006/relationships/slide" Target="slides/slide41.xml"/><Relationship Id="rId94" Type="http://schemas.openxmlformats.org/officeDocument/2006/relationships/font" Target="fonts/HelveticaNeueLight-bold.fntdata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96" Type="http://schemas.openxmlformats.org/officeDocument/2006/relationships/font" Target="fonts/HelveticaNeueLight-boldItalic.fntdata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91" Type="http://schemas.openxmlformats.org/officeDocument/2006/relationships/font" Target="fonts/HelveticaNeue-italic.fntdata"/><Relationship Id="rId90" Type="http://schemas.openxmlformats.org/officeDocument/2006/relationships/font" Target="fonts/HelveticaNeue-bold.fntdata"/><Relationship Id="rId93" Type="http://schemas.openxmlformats.org/officeDocument/2006/relationships/font" Target="fonts/HelveticaNeueLight-regular.fntdata"/><Relationship Id="rId92" Type="http://schemas.openxmlformats.org/officeDocument/2006/relationships/font" Target="fonts/HelveticaNeue-boldItalic.fntdata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9ca8472d5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b9ca8472d5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585df74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585df74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ca8472d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b9ca8472d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5607e56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5607e56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9ca8472d5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9ca8472d5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9ca8472d5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9ca8472d5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5607e56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5607e56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9ca8472d5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9ca8472d5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68985d54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68985d54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68985d5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68985d5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 detenerse mucho en la teoria del DOM. Avanzar pronto a la práctica y los ejemplos desde el editor.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9ca8472d5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9ca8472d5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9ca8472d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b9ca8472d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9ca8472d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9ca8472d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68985d54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68985d54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9ca8472d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9ca8472d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68985d54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68985d54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9ca8472d5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b9ca8472d5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9ca8472d5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b9ca8472d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9ca8472d5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9ca8472d5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9ca8472d5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b9ca8472d5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9ca8472d5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9ca8472d5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9ca8472d5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9ca8472d5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9ca8472d5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b9ca8472d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9ca8472d5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9ca8472d5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2831692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02831692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28316923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02831692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69c107c0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1069c107c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5e7aadf4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05e7aadf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28316923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28316923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2831692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2831692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b9ca8472d5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b9ca8472d5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9ca8472d5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b9ca8472d5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69c107c0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069c107c0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9ca8472d5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b9ca8472d5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b9ca8472d5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b9ca8472d5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9ca8472d5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9ca8472d5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9ca8472d5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b9ca8472d5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b9ca8472d5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b9ca8472d5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b9ca8472d5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b9ca8472d5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b9ca8472d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b9ca8472d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b9ca8472d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b9ca8472d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9ca8472d5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b9ca8472d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b9ca8472d5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b9ca8472d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028316923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028316923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9f8d0817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9f8d0817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28316923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028316923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28316923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28316923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b9ca8472d5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b9ca8472d5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a140d2c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0a140d2c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0a140d2bf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10a140d2bf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a140d2bf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0a140d2bf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a2996c4db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a2996c4db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a140d2bf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a140d2bf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bca5cc2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bca5cc2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chemeClr val="dk1"/>
                </a:solidFill>
              </a:rPr>
              <a:t>Duración estimada:</a:t>
            </a:r>
            <a:r>
              <a:rPr lang="es-419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chemeClr val="dk1"/>
                </a:solidFill>
              </a:rPr>
              <a:t>Formato: </a:t>
            </a:r>
            <a:r>
              <a:rPr lang="es-419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s-419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b9ca8472d5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9ca8472d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b9ca8472d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d83b07aa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d83b07aa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83b07aa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d83b07aa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ca5cc2f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ca5cc2f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b9ca8472d5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b9ca8472d5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b9ca8472d5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b9ca8472d5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bcb40972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bcb40972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9f8d0817c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9f8d0817c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9fb05f7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9fb05f7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ec2d4dca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eec2d4dc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8" name="Google Shape;148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0" name="Google Shape;1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5" Type="http://schemas.openxmlformats.org/officeDocument/2006/relationships/hyperlink" Target="http://software.hixie.ch/utilities/js/live-dom-viewer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hyperlink" Target="https://chrome.google.com/webstore/detail/dom-node-tree-viewer/jbplakkefflidgnjhckoahendgekokf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velopers.google.com/web/tools/chrome-devtools/inspect-styles/edit-dom?hl=es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s.google.com/web/tools/chrome-devtools/inspect-styles/edit-dom?hl=es" TargetMode="External"/><Relationship Id="rId4" Type="http://schemas.openxmlformats.org/officeDocument/2006/relationships/image" Target="../media/image5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eveloper.mozilla.org/es/docs/Web/API/Document" TargetMode="External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41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27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png"/><Relationship Id="rId4" Type="http://schemas.openxmlformats.org/officeDocument/2006/relationships/image" Target="../media/image26.gif"/><Relationship Id="rId5" Type="http://schemas.openxmlformats.org/officeDocument/2006/relationships/image" Target="../media/image29.gif"/><Relationship Id="rId6" Type="http://schemas.openxmlformats.org/officeDocument/2006/relationships/image" Target="../media/image33.png"/><Relationship Id="rId7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Relationship Id="rId4" Type="http://schemas.openxmlformats.org/officeDocument/2006/relationships/image" Target="../media/image50.gif"/><Relationship Id="rId5" Type="http://schemas.openxmlformats.org/officeDocument/2006/relationships/image" Target="../media/image44.gif"/><Relationship Id="rId6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Relationship Id="rId4" Type="http://schemas.openxmlformats.org/officeDocument/2006/relationships/image" Target="../media/image53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Relationship Id="rId4" Type="http://schemas.openxmlformats.org/officeDocument/2006/relationships/hyperlink" Target="https://plataforma.coderhouse.com/continua-tu-carrera?utm_campaign=upselling&amp;utm_medium=sidebar&amp;utm_source=platform" TargetMode="External"/></Relationships>
</file>

<file path=ppt/slides/_rels/slide62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notion.so/coderhouse/Repositorio-de-Contenidos-ba8d3057a1e34049944ee4ba3a575999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es.javascript.info/dom-nodes" TargetMode="External"/><Relationship Id="rId4" Type="http://schemas.openxmlformats.org/officeDocument/2006/relationships/hyperlink" Target="https://es.javascript.info/dom-navigation" TargetMode="External"/><Relationship Id="rId9" Type="http://schemas.openxmlformats.org/officeDocument/2006/relationships/image" Target="../media/image51.png"/><Relationship Id="rId5" Type="http://schemas.openxmlformats.org/officeDocument/2006/relationships/hyperlink" Target="https://es.javascript.info/basic-dom-node-properties" TargetMode="External"/><Relationship Id="rId6" Type="http://schemas.openxmlformats.org/officeDocument/2006/relationships/hyperlink" Target="https://developer.mozilla.org/es/docs/Referencia_DOM_de_Gecko/Introducci%C3%B3n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hyperlink" Target="https://docs.google.com/document/d/1FJrEIonAkPCcpUh0mSbFSAn-pc_Eil-mgC_SnmbMB08/edit?usp=sharing" TargetMode="External"/><Relationship Id="rId6" Type="http://schemas.openxmlformats.org/officeDocument/2006/relationships/hyperlink" Target="https://forms.gle/SN1yLeHtRsXssidk7" TargetMode="External"/><Relationship Id="rId7" Type="http://schemas.openxmlformats.org/officeDocument/2006/relationships/hyperlink" Target="https://drive.google.com/drive/folders/1jIH9-1B7r39bzu1td2P1Nc1a-eDInnzD?usp=sharing" TargetMode="External"/><Relationship Id="rId8" Type="http://schemas.openxmlformats.org/officeDocument/2006/relationships/hyperlink" Target="https://docs.google.com/document/d/1aJ5X0ZnK_auCcBxw2rP-QxiyzDMJosejr6Otx3jThzM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6" name="Google Shape;1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1"/>
          <p:cNvSpPr txBox="1"/>
          <p:nvPr/>
        </p:nvSpPr>
        <p:spPr>
          <a:xfrm>
            <a:off x="1398000" y="50862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LA CLASE!</a:t>
            </a:r>
            <a:endParaRPr b="0" i="1" sz="40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9" name="Google Shape;309;p61"/>
          <p:cNvPicPr preferRelativeResize="0"/>
          <p:nvPr/>
        </p:nvPicPr>
        <p:blipFill rotWithShape="1">
          <a:blip r:embed="rId3">
            <a:alphaModFix/>
          </a:blip>
          <a:srcRect b="19911" l="0" r="0" t="4810"/>
          <a:stretch/>
        </p:blipFill>
        <p:spPr>
          <a:xfrm>
            <a:off x="1698588" y="1424750"/>
            <a:ext cx="5746825" cy="32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MODELO DE OBJETOS DEL DOCUMENTO (DO</a:t>
            </a: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M)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3"/>
          <p:cNvSpPr txBox="1"/>
          <p:nvPr/>
        </p:nvSpPr>
        <p:spPr>
          <a:xfrm>
            <a:off x="1112700" y="2077200"/>
            <a:ext cx="6918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¿QUÉ ES EL MODELO DE OBJETOS DEL DOCUMENTO (DOM) Y CÓMO FUNCIONA?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4"/>
          <p:cNvSpPr txBox="1"/>
          <p:nvPr/>
        </p:nvSpPr>
        <p:spPr>
          <a:xfrm>
            <a:off x="4713650" y="1146275"/>
            <a:ext cx="43512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Modelo de Objetos del Documento </a:t>
            </a:r>
            <a:r>
              <a:rPr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(DOM) e</a:t>
            </a:r>
            <a:r>
              <a:rPr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 una estructura de objetos generada por el navegador, la cual representa la página HTML actual.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JavaScript la empleamos </a:t>
            </a:r>
            <a:r>
              <a:rPr b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acceder y modificar de forma dinámica elementos de la interfaz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decir que, por ejemplo, desde JavaScript podemos modificar el texto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contenido 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una etiqueta &lt;h1&gt;.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64"/>
          <p:cNvSpPr txBox="1"/>
          <p:nvPr/>
        </p:nvSpPr>
        <p:spPr>
          <a:xfrm>
            <a:off x="4893349" y="272400"/>
            <a:ext cx="39918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700">
                <a:latin typeface="Anton"/>
                <a:ea typeface="Anton"/>
                <a:cs typeface="Anton"/>
                <a:sym typeface="Anton"/>
              </a:rPr>
              <a:t>DOM</a:t>
            </a:r>
            <a:endParaRPr i="1" sz="27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700">
                <a:latin typeface="Anton"/>
                <a:ea typeface="Anton"/>
                <a:cs typeface="Anton"/>
                <a:sym typeface="Anton"/>
              </a:rPr>
              <a:t>(Document Object Model)</a:t>
            </a:r>
            <a:endParaRPr i="1" sz="2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6" name="Google Shape;3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4"/>
          <p:cNvPicPr preferRelativeResize="0"/>
          <p:nvPr/>
        </p:nvPicPr>
        <p:blipFill rotWithShape="1">
          <a:blip r:embed="rId4">
            <a:alphaModFix/>
          </a:blip>
          <a:srcRect b="0" l="5865" r="5269" t="0"/>
          <a:stretch/>
        </p:blipFill>
        <p:spPr>
          <a:xfrm>
            <a:off x="0" y="0"/>
            <a:ext cx="45176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1649750" y="5795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5"/>
          <p:cNvSpPr txBox="1"/>
          <p:nvPr/>
        </p:nvSpPr>
        <p:spPr>
          <a:xfrm>
            <a:off x="493950" y="1568700"/>
            <a:ext cx="81561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</a:t>
            </a: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estructura de un documento HTML son las </a:t>
            </a:r>
            <a:r>
              <a:rPr b="1"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Modelo de Objetos del Documento (DOM), cada etiqueta HTML es un objeto, al que podemos llamar </a:t>
            </a:r>
            <a:r>
              <a:rPr b="1" lang="es-419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nodo</a:t>
            </a: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etiquetas anidadas son llamadas “nodos hijos” de la etiqueta “nodo padre” que las contiene.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6"/>
          <p:cNvSpPr txBox="1"/>
          <p:nvPr/>
        </p:nvSpPr>
        <p:spPr>
          <a:xfrm>
            <a:off x="1637600" y="759850"/>
            <a:ext cx="56661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0" name="Google Shape;3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6"/>
          <p:cNvSpPr txBox="1"/>
          <p:nvPr/>
        </p:nvSpPr>
        <p:spPr>
          <a:xfrm>
            <a:off x="873150" y="1784175"/>
            <a:ext cx="73977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 estos objetos son accesibles empleando JavaScript mediante el objeto global </a:t>
            </a:r>
            <a:r>
              <a:rPr b="1" lang="es-419" sz="19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</a:t>
            </a:r>
            <a:r>
              <a:rPr lang="es-419" sz="19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rgbClr val="8215BC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8215BC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</a:t>
            </a:r>
            <a:r>
              <a:rPr b="1" lang="es-419" sz="19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document.body</a:t>
            </a: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el nodo que representa la etiqueta &lt;body&gt;.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66"/>
          <p:cNvSpPr/>
          <p:nvPr/>
        </p:nvSpPr>
        <p:spPr>
          <a:xfrm>
            <a:off x="774200" y="3070275"/>
            <a:ext cx="7392900" cy="759900"/>
          </a:xfrm>
          <a:prstGeom prst="rect">
            <a:avLst/>
          </a:prstGeom>
          <a:noFill/>
          <a:ln cap="flat" cmpd="sng" w="19050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7"/>
          <p:cNvSpPr txBox="1"/>
          <p:nvPr/>
        </p:nvSpPr>
        <p:spPr>
          <a:xfrm>
            <a:off x="1018475" y="230500"/>
            <a:ext cx="6852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HTML</a:t>
            </a: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A  DOM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8" name="Google Shape;3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7"/>
          <p:cNvSpPr txBox="1"/>
          <p:nvPr/>
        </p:nvSpPr>
        <p:spPr>
          <a:xfrm>
            <a:off x="144275" y="1161075"/>
            <a:ext cx="4297500" cy="319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0" name="Google Shape;35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000" y="1391738"/>
            <a:ext cx="3848100" cy="273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67"/>
          <p:cNvCxnSpPr/>
          <p:nvPr/>
        </p:nvCxnSpPr>
        <p:spPr>
          <a:xfrm>
            <a:off x="4501675" y="2787600"/>
            <a:ext cx="844200" cy="28200"/>
          </a:xfrm>
          <a:prstGeom prst="straightConnector1">
            <a:avLst/>
          </a:prstGeom>
          <a:noFill/>
          <a:ln cap="flat" cmpd="sng" w="76200">
            <a:solidFill>
              <a:srgbClr val="3DFFB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67"/>
          <p:cNvSpPr txBox="1"/>
          <p:nvPr/>
        </p:nvSpPr>
        <p:spPr>
          <a:xfrm>
            <a:off x="206400" y="4555425"/>
            <a:ext cx="6135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Herramienta: </a:t>
            </a:r>
            <a:r>
              <a:rPr lang="es-419" sz="1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Live DOM Viewer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/>
        </p:nvSpPr>
        <p:spPr>
          <a:xfrm>
            <a:off x="1112700" y="2077200"/>
            <a:ext cx="6918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ESTRUCTURA DEL DOM Y NODOS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9"/>
          <p:cNvSpPr txBox="1"/>
          <p:nvPr/>
        </p:nvSpPr>
        <p:spPr>
          <a:xfrm>
            <a:off x="2559600" y="473163"/>
            <a:ext cx="4024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ESTRUCTURA DOM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69"/>
          <p:cNvSpPr txBox="1"/>
          <p:nvPr/>
        </p:nvSpPr>
        <p:spPr>
          <a:xfrm>
            <a:off x="251150" y="1882575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etiqueta HTML se transforma en un nodo de tipo "</a:t>
            </a:r>
            <a:r>
              <a:rPr b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". La conversión se realiza de forma jerárquica.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4" name="Google Shape;36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/>
          <p:nvPr/>
        </p:nvSpPr>
        <p:spPr>
          <a:xfrm>
            <a:off x="2421350" y="1882575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forma, del </a:t>
            </a:r>
            <a:r>
              <a:rPr b="1" lang="es-419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nodo raíz 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solamente pueden derivar los nodos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 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BODY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552438" y="1882563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ada etiqueta HTML se transforma en un nodo que deriva del correspondiente a su "</a:t>
            </a:r>
            <a:r>
              <a:rPr b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 padre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".</a:t>
            </a:r>
            <a:endParaRPr sz="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7" name="Google Shape;367;p69"/>
          <p:cNvSpPr txBox="1"/>
          <p:nvPr/>
        </p:nvSpPr>
        <p:spPr>
          <a:xfrm>
            <a:off x="6722650" y="1882575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transformación de las etiquetas HTML habituales genera </a:t>
            </a:r>
            <a:r>
              <a:rPr b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dos nodos</a:t>
            </a:r>
            <a:endParaRPr sz="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69"/>
          <p:cNvSpPr txBox="1"/>
          <p:nvPr/>
        </p:nvSpPr>
        <p:spPr>
          <a:xfrm>
            <a:off x="4552450" y="3611775"/>
            <a:ext cx="2055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Nodo e</a:t>
            </a:r>
            <a:r>
              <a:rPr b="1" lang="es-419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lemento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correspondiente a la propia etiqueta HTML.</a:t>
            </a:r>
            <a:endParaRPr sz="900"/>
          </a:p>
        </p:txBody>
      </p:sp>
      <p:sp>
        <p:nvSpPr>
          <p:cNvPr id="369" name="Google Shape;369;p69"/>
          <p:cNvSpPr txBox="1"/>
          <p:nvPr/>
        </p:nvSpPr>
        <p:spPr>
          <a:xfrm>
            <a:off x="6824700" y="3611775"/>
            <a:ext cx="2055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Nodo t</a:t>
            </a:r>
            <a:r>
              <a:rPr b="1" lang="es-419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exto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contiene el texto encerrado por esa etiqueta HTML.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0" name="Google Shape;370;p69"/>
          <p:cNvSpPr/>
          <p:nvPr/>
        </p:nvSpPr>
        <p:spPr>
          <a:xfrm>
            <a:off x="4601075" y="3604000"/>
            <a:ext cx="1909200" cy="895800"/>
          </a:xfrm>
          <a:prstGeom prst="rect">
            <a:avLst/>
          </a:prstGeom>
          <a:noFill/>
          <a:ln cap="flat" cmpd="sng" w="19050">
            <a:solidFill>
              <a:srgbClr val="FF79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9"/>
          <p:cNvSpPr/>
          <p:nvPr/>
        </p:nvSpPr>
        <p:spPr>
          <a:xfrm>
            <a:off x="6897600" y="3611775"/>
            <a:ext cx="1909200" cy="895800"/>
          </a:xfrm>
          <a:prstGeom prst="rect">
            <a:avLst/>
          </a:prstGeom>
          <a:noFill/>
          <a:ln cap="flat" cmpd="sng" w="19050">
            <a:solidFill>
              <a:srgbClr val="FF79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69"/>
          <p:cNvCxnSpPr/>
          <p:nvPr/>
        </p:nvCxnSpPr>
        <p:spPr>
          <a:xfrm>
            <a:off x="1336250" y="1596675"/>
            <a:ext cx="65520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69"/>
          <p:cNvCxnSpPr>
            <a:stCxn id="363" idx="0"/>
          </p:cNvCxnSpPr>
          <p:nvPr/>
        </p:nvCxnSpPr>
        <p:spPr>
          <a:xfrm flipH="1" rot="10800000">
            <a:off x="1336250" y="1596675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69"/>
          <p:cNvCxnSpPr/>
          <p:nvPr/>
        </p:nvCxnSpPr>
        <p:spPr>
          <a:xfrm flipH="1" rot="10800000">
            <a:off x="3486450" y="1592325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69"/>
          <p:cNvCxnSpPr/>
          <p:nvPr/>
        </p:nvCxnSpPr>
        <p:spPr>
          <a:xfrm flipH="1" rot="10800000">
            <a:off x="5656650" y="1592325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69"/>
          <p:cNvCxnSpPr/>
          <p:nvPr/>
        </p:nvCxnSpPr>
        <p:spPr>
          <a:xfrm flipH="1" rot="10800000">
            <a:off x="7876175" y="1592325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69"/>
          <p:cNvCxnSpPr/>
          <p:nvPr/>
        </p:nvCxnSpPr>
        <p:spPr>
          <a:xfrm flipH="1" rot="10800000">
            <a:off x="4571550" y="1314375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69"/>
          <p:cNvCxnSpPr/>
          <p:nvPr/>
        </p:nvCxnSpPr>
        <p:spPr>
          <a:xfrm>
            <a:off x="5556125" y="3318100"/>
            <a:ext cx="23400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69"/>
          <p:cNvCxnSpPr/>
          <p:nvPr/>
        </p:nvCxnSpPr>
        <p:spPr>
          <a:xfrm flipH="1" rot="10800000">
            <a:off x="5555225" y="3318100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69"/>
          <p:cNvCxnSpPr/>
          <p:nvPr/>
        </p:nvCxnSpPr>
        <p:spPr>
          <a:xfrm flipH="1" rot="10800000">
            <a:off x="7876175" y="3318100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69"/>
          <p:cNvCxnSpPr/>
          <p:nvPr/>
        </p:nvCxnSpPr>
        <p:spPr>
          <a:xfrm flipH="1" rot="10800000">
            <a:off x="7876175" y="3035800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575" y="535025"/>
            <a:ext cx="565025" cy="5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0"/>
          <p:cNvSpPr txBox="1"/>
          <p:nvPr/>
        </p:nvSpPr>
        <p:spPr>
          <a:xfrm>
            <a:off x="85215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8" name="Google Shape;388;p70"/>
          <p:cNvSpPr txBox="1"/>
          <p:nvPr/>
        </p:nvSpPr>
        <p:spPr>
          <a:xfrm>
            <a:off x="1990150" y="2369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EJEMPLO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9" name="Google Shape;389;p70"/>
          <p:cNvSpPr txBox="1"/>
          <p:nvPr/>
        </p:nvSpPr>
        <p:spPr>
          <a:xfrm>
            <a:off x="1130675" y="1924348"/>
            <a:ext cx="72579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etiqueta &lt;p&gt; se transforma en los siguientes nodos del DOM:</a:t>
            </a:r>
            <a:endParaRPr sz="20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0" name="Google Shape;3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0"/>
          <p:cNvSpPr txBox="1"/>
          <p:nvPr/>
        </p:nvSpPr>
        <p:spPr>
          <a:xfrm>
            <a:off x="1280200" y="1362450"/>
            <a:ext cx="6724200" cy="56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&gt;Esta página es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&gt;muy sencilla&lt;/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2" name="Google Shape;39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663" y="2690150"/>
            <a:ext cx="4631926" cy="15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0"/>
          <p:cNvSpPr txBox="1"/>
          <p:nvPr/>
        </p:nvSpPr>
        <p:spPr>
          <a:xfrm>
            <a:off x="206400" y="4555425"/>
            <a:ext cx="6135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Herramienta: </a:t>
            </a:r>
            <a:r>
              <a:rPr lang="es-419" sz="1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DOM node tree viewer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3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3" name="Google Shape;203;p53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204" name="Google Shape;20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1"/>
          <p:cNvSpPr txBox="1"/>
          <p:nvPr/>
        </p:nvSpPr>
        <p:spPr>
          <a:xfrm>
            <a:off x="485850" y="151325"/>
            <a:ext cx="8172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300">
                <a:latin typeface="Anton"/>
                <a:ea typeface="Anton"/>
                <a:cs typeface="Anton"/>
                <a:sym typeface="Anton"/>
              </a:rPr>
              <a:t>EDITAR EL DOM DESDE EL NAVEGADOR</a:t>
            </a:r>
            <a:endParaRPr i="1" sz="4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9" name="Google Shape;399;p71"/>
          <p:cNvSpPr txBox="1"/>
          <p:nvPr/>
        </p:nvSpPr>
        <p:spPr>
          <a:xfrm>
            <a:off x="423800" y="1255125"/>
            <a:ext cx="4038900" cy="3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navegadores modernos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brindan medios para editar el DOM de cualquier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tiempo real.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Chrome podemos hacerlo mediante la Herramienta para desarrolladores en la pestaña </a:t>
            </a:r>
            <a:r>
              <a:rPr b="1"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Elements”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71"/>
          <p:cNvSpPr txBox="1"/>
          <p:nvPr/>
        </p:nvSpPr>
        <p:spPr>
          <a:xfrm>
            <a:off x="352325" y="4555425"/>
            <a:ext cx="6135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</a:t>
            </a: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s-419" sz="1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Editar el DOM</a:t>
            </a: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(Chrome)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1" name="Google Shape;40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500" y="1100525"/>
            <a:ext cx="3631475" cy="34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1875" y="47101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2"/>
          <p:cNvSpPr txBox="1"/>
          <p:nvPr/>
        </p:nvSpPr>
        <p:spPr>
          <a:xfrm>
            <a:off x="4028150" y="2202250"/>
            <a:ext cx="4219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la estructura DOM está simplificada, 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medio muy útil para verificar y probar actualizaciones en la estructura</a:t>
            </a: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8" name="Google Shape;408;p72"/>
          <p:cNvSpPr txBox="1"/>
          <p:nvPr/>
        </p:nvSpPr>
        <p:spPr>
          <a:xfrm>
            <a:off x="3684350" y="562200"/>
            <a:ext cx="4906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300">
                <a:latin typeface="Anton"/>
                <a:ea typeface="Anton"/>
                <a:cs typeface="Anton"/>
                <a:sym typeface="Anton"/>
              </a:rPr>
              <a:t>EDITAR EL DOM DESDE EL NAVEGADOR</a:t>
            </a:r>
            <a:endParaRPr i="1" sz="4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9" name="Google Shape;409;p72"/>
          <p:cNvSpPr txBox="1"/>
          <p:nvPr/>
        </p:nvSpPr>
        <p:spPr>
          <a:xfrm>
            <a:off x="4350200" y="4403025"/>
            <a:ext cx="3575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Referencia: </a:t>
            </a:r>
            <a:r>
              <a:rPr lang="es-419" sz="1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Editar el DOM</a:t>
            </a: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(Chrome)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0" name="Google Shape;410;p72"/>
          <p:cNvPicPr preferRelativeResize="0"/>
          <p:nvPr/>
        </p:nvPicPr>
        <p:blipFill rotWithShape="1">
          <a:blip r:embed="rId4">
            <a:alphaModFix/>
          </a:blip>
          <a:srcRect b="0" l="11722" r="34869" t="0"/>
          <a:stretch/>
        </p:blipFill>
        <p:spPr>
          <a:xfrm>
            <a:off x="0" y="0"/>
            <a:ext cx="36675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3"/>
          <p:cNvSpPr txBox="1"/>
          <p:nvPr/>
        </p:nvSpPr>
        <p:spPr>
          <a:xfrm>
            <a:off x="1494250" y="62275"/>
            <a:ext cx="6220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ACCESO POR OBJETO document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73"/>
          <p:cNvSpPr txBox="1"/>
          <p:nvPr/>
        </p:nvSpPr>
        <p:spPr>
          <a:xfrm>
            <a:off x="71550" y="1419150"/>
            <a:ext cx="9000900" cy="11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7" name="Google Shape;417;p73"/>
          <p:cNvSpPr txBox="1"/>
          <p:nvPr/>
        </p:nvSpPr>
        <p:spPr>
          <a:xfrm>
            <a:off x="256750" y="2623100"/>
            <a:ext cx="86952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acceso a body usando la referencia </a:t>
            </a:r>
            <a:r>
              <a:rPr lang="es-419" sz="18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document.body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requiere que el script se incluya al final del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&lt;body&gt;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en el HTML.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8" name="Google Shape;418;p73"/>
          <p:cNvSpPr txBox="1"/>
          <p:nvPr/>
        </p:nvSpPr>
        <p:spPr>
          <a:xfrm>
            <a:off x="71550" y="3466600"/>
            <a:ext cx="9000900" cy="145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js/main.js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9" name="Google Shape;41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825" y="47609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/>
          <p:nvPr/>
        </p:nvSpPr>
        <p:spPr>
          <a:xfrm>
            <a:off x="1671825" y="2197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TIPOS DE NODOS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5" name="Google Shape;425;p74"/>
          <p:cNvSpPr txBox="1"/>
          <p:nvPr/>
        </p:nvSpPr>
        <p:spPr>
          <a:xfrm>
            <a:off x="585900" y="991075"/>
            <a:ext cx="7972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especificación completa de DOM define </a:t>
            </a:r>
            <a:r>
              <a:rPr lang="es-419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12 tipos de nodos</a:t>
            </a:r>
            <a:r>
              <a:rPr lang="es-419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los más usados son: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6" name="Google Shape;42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74"/>
          <p:cNvCxnSpPr/>
          <p:nvPr/>
        </p:nvCxnSpPr>
        <p:spPr>
          <a:xfrm>
            <a:off x="1492150" y="1712550"/>
            <a:ext cx="61560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74"/>
          <p:cNvCxnSpPr/>
          <p:nvPr/>
        </p:nvCxnSpPr>
        <p:spPr>
          <a:xfrm flipH="1" rot="10800000">
            <a:off x="1504838" y="17125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74"/>
          <p:cNvCxnSpPr/>
          <p:nvPr/>
        </p:nvCxnSpPr>
        <p:spPr>
          <a:xfrm flipH="1" rot="10800000">
            <a:off x="3062913" y="17125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74"/>
          <p:cNvCxnSpPr/>
          <p:nvPr/>
        </p:nvCxnSpPr>
        <p:spPr>
          <a:xfrm flipH="1" rot="10800000">
            <a:off x="6131288" y="17125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74"/>
          <p:cNvCxnSpPr/>
          <p:nvPr/>
        </p:nvCxnSpPr>
        <p:spPr>
          <a:xfrm flipH="1" rot="10800000">
            <a:off x="7641863" y="17125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74"/>
          <p:cNvSpPr/>
          <p:nvPr/>
        </p:nvSpPr>
        <p:spPr>
          <a:xfrm>
            <a:off x="825938" y="2037738"/>
            <a:ext cx="13590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74"/>
          <p:cNvSpPr/>
          <p:nvPr/>
        </p:nvSpPr>
        <p:spPr>
          <a:xfrm>
            <a:off x="2371086" y="2037738"/>
            <a:ext cx="13590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74"/>
          <p:cNvSpPr/>
          <p:nvPr/>
        </p:nvSpPr>
        <p:spPr>
          <a:xfrm>
            <a:off x="3916209" y="2037750"/>
            <a:ext cx="13590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74"/>
          <p:cNvSpPr/>
          <p:nvPr/>
        </p:nvSpPr>
        <p:spPr>
          <a:xfrm>
            <a:off x="5439514" y="2037738"/>
            <a:ext cx="13590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74"/>
          <p:cNvSpPr/>
          <p:nvPr/>
        </p:nvSpPr>
        <p:spPr>
          <a:xfrm>
            <a:off x="6962827" y="2037738"/>
            <a:ext cx="13590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Comment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7" name="Google Shape;437;p74"/>
          <p:cNvCxnSpPr/>
          <p:nvPr/>
        </p:nvCxnSpPr>
        <p:spPr>
          <a:xfrm flipH="1" rot="10800000">
            <a:off x="4621000" y="1390950"/>
            <a:ext cx="6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74"/>
          <p:cNvCxnSpPr/>
          <p:nvPr/>
        </p:nvCxnSpPr>
        <p:spPr>
          <a:xfrm flipH="1" rot="10800000">
            <a:off x="1501188" y="23593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74"/>
          <p:cNvCxnSpPr/>
          <p:nvPr/>
        </p:nvCxnSpPr>
        <p:spPr>
          <a:xfrm flipH="1" rot="10800000">
            <a:off x="3059263" y="23593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74"/>
          <p:cNvCxnSpPr/>
          <p:nvPr/>
        </p:nvCxnSpPr>
        <p:spPr>
          <a:xfrm flipH="1" rot="10800000">
            <a:off x="6127638" y="23593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74"/>
          <p:cNvCxnSpPr/>
          <p:nvPr/>
        </p:nvCxnSpPr>
        <p:spPr>
          <a:xfrm flipH="1" rot="10800000">
            <a:off x="7638213" y="23593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74"/>
          <p:cNvCxnSpPr/>
          <p:nvPr/>
        </p:nvCxnSpPr>
        <p:spPr>
          <a:xfrm flipH="1" rot="10800000">
            <a:off x="4593450" y="23593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74"/>
          <p:cNvSpPr/>
          <p:nvPr/>
        </p:nvSpPr>
        <p:spPr>
          <a:xfrm>
            <a:off x="847700" y="2645250"/>
            <a:ext cx="1359000" cy="9891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odo raíz del que derivan todos los demás nodos del árbol.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74"/>
          <p:cNvSpPr/>
          <p:nvPr/>
        </p:nvSpPr>
        <p:spPr>
          <a:xfrm>
            <a:off x="2405775" y="2645250"/>
            <a:ext cx="1359000" cy="18237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epresenta cada una de las etiquetas XHTML. Puede contener atributos y</a:t>
            </a: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derivar otros nodos</a:t>
            </a: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él.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74"/>
          <p:cNvSpPr/>
          <p:nvPr/>
        </p:nvSpPr>
        <p:spPr>
          <a:xfrm>
            <a:off x="3916200" y="2645250"/>
            <a:ext cx="1359000" cy="16434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 define un nodo de este tipo para representar cada uno de los atributos de las etiquetas HTML, es decir, uno por cada par atributo=valor.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74"/>
          <p:cNvSpPr/>
          <p:nvPr/>
        </p:nvSpPr>
        <p:spPr>
          <a:xfrm>
            <a:off x="5477800" y="2645250"/>
            <a:ext cx="1359000" cy="9891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</a:t>
            </a: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odo que contiene el texto encerrado por una etiqueta HTML.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7" name="Google Shape;447;p74"/>
          <p:cNvSpPr/>
          <p:nvPr/>
        </p:nvSpPr>
        <p:spPr>
          <a:xfrm>
            <a:off x="6984700" y="2645250"/>
            <a:ext cx="1359000" cy="9891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</a:t>
            </a: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epresenta los comentarios incluidos en la página HTML.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¡VAMOS AL CÓDIGO!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3" name="Google Shape;45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ACCESO AL </a:t>
            </a: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DOM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/>
        </p:nvSpPr>
        <p:spPr>
          <a:xfrm>
            <a:off x="1671825" y="2197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ACCEDER A LOS NODOS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5" name="Google Shape;465;p77"/>
          <p:cNvSpPr txBox="1"/>
          <p:nvPr/>
        </p:nvSpPr>
        <p:spPr>
          <a:xfrm>
            <a:off x="585900" y="1165650"/>
            <a:ext cx="79722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distintos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acceder a los elementos del DOM empleando en la clase </a:t>
            </a:r>
            <a:r>
              <a:rPr lang="es-419" sz="20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Document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más comunes son: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getElementById()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getElementsByClassName()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getElementsByTagName()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6" name="Google Shape;46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7"/>
          <p:cNvSpPr/>
          <p:nvPr/>
        </p:nvSpPr>
        <p:spPr>
          <a:xfrm>
            <a:off x="3568800" y="3134500"/>
            <a:ext cx="2006400" cy="3306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7"/>
          <p:cNvSpPr/>
          <p:nvPr/>
        </p:nvSpPr>
        <p:spPr>
          <a:xfrm>
            <a:off x="3015500" y="3593550"/>
            <a:ext cx="3115500" cy="3306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77"/>
          <p:cNvSpPr/>
          <p:nvPr/>
        </p:nvSpPr>
        <p:spPr>
          <a:xfrm>
            <a:off x="3020375" y="4027850"/>
            <a:ext cx="3115500" cy="3306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7"/>
          <p:cNvSpPr/>
          <p:nvPr/>
        </p:nvSpPr>
        <p:spPr>
          <a:xfrm>
            <a:off x="3015500" y="2103600"/>
            <a:ext cx="3115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77"/>
          <p:cNvCxnSpPr>
            <a:stCxn id="470" idx="2"/>
            <a:endCxn id="467" idx="0"/>
          </p:cNvCxnSpPr>
          <p:nvPr/>
        </p:nvCxnSpPr>
        <p:spPr>
          <a:xfrm flipH="1">
            <a:off x="4572050" y="2434200"/>
            <a:ext cx="1200" cy="7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8"/>
          <p:cNvSpPr txBox="1"/>
          <p:nvPr/>
        </p:nvSpPr>
        <p:spPr>
          <a:xfrm>
            <a:off x="1407600" y="74850"/>
            <a:ext cx="6126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GETELEMENTBYID()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585900" y="917125"/>
            <a:ext cx="797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s-419" sz="16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getElementById()</a:t>
            </a:r>
            <a:r>
              <a:rPr lang="es-419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sirve para acceder a un elemento de la estructura HTML, </a:t>
            </a:r>
            <a:r>
              <a:rPr lang="es-419" sz="16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su atributo ID como identificación</a:t>
            </a:r>
            <a:r>
              <a:rPr lang="es-419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8" name="Google Shape;478;p78"/>
          <p:cNvSpPr txBox="1"/>
          <p:nvPr/>
        </p:nvSpPr>
        <p:spPr>
          <a:xfrm>
            <a:off x="773550" y="1660425"/>
            <a:ext cx="7596900" cy="287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&gt;Hola Mundo&lt;/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div    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(div.innerHTML);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(parrafo.innerHTML);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9" name="Google Shape;4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650" y="46434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/>
        </p:nvSpPr>
        <p:spPr>
          <a:xfrm>
            <a:off x="960475" y="57725"/>
            <a:ext cx="7382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GETELEMENTSBYCLASSNAME()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5" name="Google Shape;485;p79"/>
          <p:cNvSpPr txBox="1"/>
          <p:nvPr/>
        </p:nvSpPr>
        <p:spPr>
          <a:xfrm>
            <a:off x="585900" y="917125"/>
            <a:ext cx="797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s-419" sz="18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getElementsByClassName()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sirve para acceder a un conjunto de elementos de la estructura HTML, 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su atributo </a:t>
            </a:r>
            <a:r>
              <a:rPr i="1"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class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como i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dentificación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Se retornará un Array de elementos con todas las coincidencias: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6" name="Google Shape;486;p79"/>
          <p:cNvSpPr txBox="1"/>
          <p:nvPr/>
        </p:nvSpPr>
        <p:spPr>
          <a:xfrm>
            <a:off x="853075" y="2155550"/>
            <a:ext cx="7596900" cy="259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&gt;AR&lt;/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	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&gt;UY&lt;/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 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getElementsByClassName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(paises[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(paises[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(paises[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7" name="Google Shape;4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0"/>
          <p:cNvSpPr txBox="1"/>
          <p:nvPr/>
        </p:nvSpPr>
        <p:spPr>
          <a:xfrm>
            <a:off x="1671825" y="111750"/>
            <a:ext cx="601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GETELEMENTSBYTAGNAME()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3" name="Google Shape;493;p80"/>
          <p:cNvSpPr txBox="1"/>
          <p:nvPr/>
        </p:nvSpPr>
        <p:spPr>
          <a:xfrm>
            <a:off x="585900" y="917125"/>
            <a:ext cx="79722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-419" sz="18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getElementsByTagName()</a:t>
            </a:r>
            <a:r>
              <a:rPr lang="es-419" sz="180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 para acceder a un conjunto de elementos de la estructura HTML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su nombre de etiqueta como identificación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Esta opción es la menos específica de todas, ya que es muy probable que las etiquetas se repitan en el código HTML.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4" name="Google Shape;494;p80"/>
          <p:cNvSpPr txBox="1"/>
          <p:nvPr/>
        </p:nvSpPr>
        <p:spPr>
          <a:xfrm>
            <a:off x="961100" y="2447650"/>
            <a:ext cx="7596900" cy="261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&gt;CONTENEDOR 2&lt;/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&gt;CONTENEDOR 3&lt;/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contenedores 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getElementsByTagName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4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MODELO DE OBJETOS DEL DOCUMENTO (</a:t>
            </a:r>
            <a:r>
              <a:rPr i="1" lang="es-419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DO</a:t>
            </a: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M)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0" name="Google Shape;210;p54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54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1"/>
          <p:cNvSpPr txBox="1"/>
          <p:nvPr/>
        </p:nvSpPr>
        <p:spPr>
          <a:xfrm>
            <a:off x="615525" y="1831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RECORRE </a:t>
            </a: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HTMLCollection CON FOR...OF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81"/>
          <p:cNvSpPr txBox="1"/>
          <p:nvPr/>
        </p:nvSpPr>
        <p:spPr>
          <a:xfrm>
            <a:off x="71550" y="1419150"/>
            <a:ext cx="9000900" cy="358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    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getElementsByClassName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contenedores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getElementsByTagName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pais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pais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.innerHTML);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contenedores)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.innerHTML);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2" name="Google Shape;5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7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MODIFICAR</a:t>
            </a: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NODOS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3"/>
          <p:cNvSpPr txBox="1"/>
          <p:nvPr/>
        </p:nvSpPr>
        <p:spPr>
          <a:xfrm>
            <a:off x="1671825" y="111750"/>
            <a:ext cx="601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INNER TEXT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3" name="Google Shape;513;p83"/>
          <p:cNvSpPr txBox="1"/>
          <p:nvPr/>
        </p:nvSpPr>
        <p:spPr>
          <a:xfrm>
            <a:off x="290450" y="904975"/>
            <a:ext cx="8398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propiedad </a:t>
            </a:r>
            <a:r>
              <a:rPr b="1" lang="es-419" sz="18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innerText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un nodo nos permite modificar su nodo de texto. Es decir, acceder y/o modificar el contenido textual de algún elemento del DOM.</a:t>
            </a:r>
            <a:endParaRPr sz="2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4" name="Google Shape;514;p83"/>
          <p:cNvSpPr txBox="1"/>
          <p:nvPr/>
        </p:nvSpPr>
        <p:spPr>
          <a:xfrm>
            <a:off x="773550" y="1840350"/>
            <a:ext cx="7596900" cy="273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h1 id=”titulo”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&gt;Hola Mundo!&lt;/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6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titulo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titulo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titulo.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“Hola Mundo!”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contenido del elemento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titulo.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“Hola Coder!”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titulo.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“Hola Coder!”</a:t>
            </a:r>
            <a:endParaRPr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5" name="Google Shape;51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84"/>
          <p:cNvSpPr txBox="1"/>
          <p:nvPr/>
        </p:nvSpPr>
        <p:spPr>
          <a:xfrm>
            <a:off x="1517875" y="979075"/>
            <a:ext cx="60126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INNER HTML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2" name="Google Shape;522;p84"/>
          <p:cNvSpPr txBox="1"/>
          <p:nvPr/>
        </p:nvSpPr>
        <p:spPr>
          <a:xfrm>
            <a:off x="328200" y="2117525"/>
            <a:ext cx="8487600" cy="20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-419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innerHTML</a:t>
            </a:r>
            <a:r>
              <a:rPr lang="es-419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definir el </a:t>
            </a:r>
            <a:r>
              <a:rPr b="1" lang="es-419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 html interno</a:t>
            </a:r>
            <a:r>
              <a:rPr lang="es-419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elemento seleccionado. El navegador lo interpreta como código HTML y no como contenido de texto, permitiendo desde un string crear una nueva estructura de etiquetas y contenido.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85"/>
          <p:cNvSpPr txBox="1"/>
          <p:nvPr/>
        </p:nvSpPr>
        <p:spPr>
          <a:xfrm>
            <a:off x="1565700" y="1066450"/>
            <a:ext cx="60126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INNER HTML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9" name="Google Shape;529;p85"/>
          <p:cNvSpPr txBox="1"/>
          <p:nvPr/>
        </p:nvSpPr>
        <p:spPr>
          <a:xfrm>
            <a:off x="328200" y="2184625"/>
            <a:ext cx="84876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pasar un string con formato de etiquetas html y contenido a través de la propiedad innerHTML, el navegador </a:t>
            </a:r>
            <a:r>
              <a:rPr b="1" lang="es-419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 nuevos nodos con su contenido</a:t>
            </a:r>
            <a:r>
              <a:rPr lang="es-419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dentro del elemento seleccionado.</a:t>
            </a:r>
            <a:endParaRPr sz="4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6"/>
          <p:cNvSpPr txBox="1"/>
          <p:nvPr/>
        </p:nvSpPr>
        <p:spPr>
          <a:xfrm>
            <a:off x="1671825" y="111750"/>
            <a:ext cx="601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INNER HTML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5" name="Google Shape;535;p86"/>
          <p:cNvSpPr txBox="1"/>
          <p:nvPr/>
        </p:nvSpPr>
        <p:spPr>
          <a:xfrm>
            <a:off x="508150" y="1100850"/>
            <a:ext cx="8246400" cy="355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6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container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código HTML interno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innerHTML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“&lt;h2&gt;Hola mundo!&lt;/h2&gt;&lt;p&gt;Lorem ipsum&lt;/p&gt;”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//Resultado en el DOM</a:t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&lt;h2&gt;Hola mundo!&lt;/h2&gt;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   &lt;p&gt;Lorem ipsum&lt;/p&gt;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6" name="Google Shape;53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7"/>
          <p:cNvSpPr txBox="1"/>
          <p:nvPr/>
        </p:nvSpPr>
        <p:spPr>
          <a:xfrm>
            <a:off x="1671825" y="111750"/>
            <a:ext cx="601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CLASS NAME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87"/>
          <p:cNvSpPr txBox="1"/>
          <p:nvPr/>
        </p:nvSpPr>
        <p:spPr>
          <a:xfrm>
            <a:off x="0" y="1203900"/>
            <a:ext cx="28446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través de la propiedad </a:t>
            </a:r>
            <a:r>
              <a:rPr b="1" lang="es-419" sz="18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className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algún nodo seleccionado podemos acceder al atributo </a:t>
            </a:r>
            <a:r>
              <a:rPr b="1" lang="es-419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 mismo y definir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cuáles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van a ser sus clases: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3" name="Google Shape;543;p87"/>
          <p:cNvSpPr txBox="1"/>
          <p:nvPr/>
        </p:nvSpPr>
        <p:spPr>
          <a:xfrm>
            <a:off x="2931350" y="904975"/>
            <a:ext cx="6110100" cy="361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container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código HTML interno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innerHTML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“&lt;h2&gt;Hola mundo!&lt;/h2&gt;”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atributo class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className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“container row”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//Resultado en el DOM</a:t>
            </a:r>
            <a:endParaRPr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 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class=“container row”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&lt;h2&gt;Hola mundo!&lt;/h2&gt;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4" name="Google Shape;54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8"/>
          <p:cNvSpPr txBox="1"/>
          <p:nvPr/>
        </p:nvSpPr>
        <p:spPr>
          <a:xfrm>
            <a:off x="1707150" y="2077200"/>
            <a:ext cx="5729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0" name="Google Shape;55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9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0"/>
          <p:cNvSpPr txBox="1"/>
          <p:nvPr/>
        </p:nvSpPr>
        <p:spPr>
          <a:xfrm>
            <a:off x="1707150" y="350550"/>
            <a:ext cx="5729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¡VOLVEMOS!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2" name="Google Shape;56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975" y="1827775"/>
            <a:ext cx="3862050" cy="19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5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Abstracción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Resumen de 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grupo complejo de instrucciones bajo una palabra clave (función) que sugiere cuál es el problema a resolver por la misma. 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Función de orden superior: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aquella que bien retorna una función, o recibe una función por parámetro. También es conocida como </a:t>
            </a:r>
            <a:r>
              <a:rPr i="1"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de alto orden 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i="1"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higher-order functions.</a:t>
            </a:r>
            <a:endParaRPr i="1"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 Math: 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Contenedor de herramientas y serie de métodos propio de Javascript para realizar funciones matemáticas complejas.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Date: 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 propia de Javascript que nos permite representar y manipular fechas.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7" name="Google Shape;217;p55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Clase 7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8" name="Google Shape;2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5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0" name="Google Shape;220;p55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1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AGREGAR O QUITAR NODOS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2"/>
          <p:cNvSpPr txBox="1"/>
          <p:nvPr/>
        </p:nvSpPr>
        <p:spPr>
          <a:xfrm>
            <a:off x="646150" y="769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CREACIÓN DE ELEMENTOS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3" name="Google Shape;573;p92"/>
          <p:cNvSpPr txBox="1"/>
          <p:nvPr/>
        </p:nvSpPr>
        <p:spPr>
          <a:xfrm>
            <a:off x="389550" y="918300"/>
            <a:ext cx="83649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crear elementos se utiliza la función </a:t>
            </a:r>
            <a:r>
              <a:rPr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document.createElement()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se debe indicar el nombre de etiqueta HTML que representará ese elemento.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 debe agregarse como hijo el nodo creado con </a:t>
            </a:r>
            <a:r>
              <a:rPr b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append()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al body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a 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otro nodo del documento actual.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4" name="Google Shape;574;p92"/>
          <p:cNvSpPr txBox="1"/>
          <p:nvPr/>
        </p:nvSpPr>
        <p:spPr>
          <a:xfrm>
            <a:off x="433700" y="2612950"/>
            <a:ext cx="8364900" cy="222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Crear nodo de tipo Elemento, etiqueta p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Insertar HTML interno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parrafo.innerHTML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&lt;h2&gt;¡Hola Coder!&lt;/h2&gt;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Añadir el nodo Element como hijo de body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(parrafo);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5" name="Google Shape;57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599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3"/>
          <p:cNvSpPr txBox="1"/>
          <p:nvPr/>
        </p:nvSpPr>
        <p:spPr>
          <a:xfrm>
            <a:off x="646150" y="769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ELIMINAR ELEMENTOS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1" name="Google Shape;581;p93"/>
          <p:cNvSpPr txBox="1"/>
          <p:nvPr/>
        </p:nvSpPr>
        <p:spPr>
          <a:xfrm>
            <a:off x="389550" y="961700"/>
            <a:ext cx="8364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pueden eliminar nodos existentes y nuevos. El método </a:t>
            </a:r>
            <a:r>
              <a:rPr lang="es-419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remove()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eliminar un nodo seleccionado del DOM: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2" name="Google Shape;582;p93"/>
          <p:cNvSpPr txBox="1"/>
          <p:nvPr/>
        </p:nvSpPr>
        <p:spPr>
          <a:xfrm>
            <a:off x="389550" y="1897163"/>
            <a:ext cx="8464200" cy="256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//Elminando el propio elemento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getElementsByClassName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//Eliminando el primer elemento de clase paises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paises[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3" name="Google Shape;5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/>
        </p:nvSpPr>
        <p:spPr>
          <a:xfrm>
            <a:off x="789200" y="198425"/>
            <a:ext cx="732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OBTENER DATOS DE INPUTS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9" name="Google Shape;589;p94"/>
          <p:cNvSpPr txBox="1"/>
          <p:nvPr/>
        </p:nvSpPr>
        <p:spPr>
          <a:xfrm>
            <a:off x="585900" y="943925"/>
            <a:ext cx="79722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obtener o modificar datos de un formulario HTML desde JS, podemos hacerlo mediante el DOM. Accediendo a la </a:t>
            </a:r>
            <a:r>
              <a:rPr lang="es-419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 value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cada input seleccionado: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94"/>
          <p:cNvSpPr txBox="1"/>
          <p:nvPr/>
        </p:nvSpPr>
        <p:spPr>
          <a:xfrm>
            <a:off x="961200" y="2344425"/>
            <a:ext cx="7596900" cy="233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).value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).value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1" name="Google Shape;59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775" y="45141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5"/>
          <p:cNvSpPr txBox="1"/>
          <p:nvPr/>
        </p:nvSpPr>
        <p:spPr>
          <a:xfrm>
            <a:off x="615525" y="1831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CREANDO OPCIONES DESDE UN ARRAY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7" name="Google Shape;597;p95"/>
          <p:cNvSpPr txBox="1"/>
          <p:nvPr/>
        </p:nvSpPr>
        <p:spPr>
          <a:xfrm>
            <a:off x="71550" y="1419150"/>
            <a:ext cx="9000900" cy="384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el nodo donde vamos a agregar los nuevos elementos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padre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personas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//Array con la información a agregar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personas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BART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LISA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MAGGIE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//Iteramos el array con for...of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personas)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//Creamos un nodo &lt;li&gt; y agregamos al padre en cada ciclo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li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li.innerHTML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padre.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(li);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8" name="Google Shape;5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7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6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PLANTILLAS DE TEXTO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7"/>
          <p:cNvSpPr txBox="1"/>
          <p:nvPr/>
        </p:nvSpPr>
        <p:spPr>
          <a:xfrm>
            <a:off x="646150" y="769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PLANTILLAS LITERALES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9" name="Google Shape;609;p97"/>
          <p:cNvSpPr txBox="1"/>
          <p:nvPr/>
        </p:nvSpPr>
        <p:spPr>
          <a:xfrm>
            <a:off x="339900" y="841900"/>
            <a:ext cx="85944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versiones anteriores a ES6, solía emplearse la concatenación para incluir valores de las variables en una cadena de caracteres (string)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Esta forma puede ser poco legible ante un gran número de referencias.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 JS ES6 que solventa esta situación son los </a:t>
            </a:r>
            <a:r>
              <a:rPr b="1" i="1"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template </a:t>
            </a:r>
            <a:r>
              <a:rPr b="1" i="1"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r>
              <a:rPr b="1" lang="es-419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190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0" name="Google Shape;610;p97"/>
          <p:cNvSpPr txBox="1"/>
          <p:nvPr/>
        </p:nvSpPr>
        <p:spPr>
          <a:xfrm>
            <a:off x="103650" y="2292875"/>
            <a:ext cx="9066900" cy="245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concatenado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ID :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producto.id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- Producto: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producto.nombre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plantilla  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`ID: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- Producto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$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 valor es </a:t>
            </a:r>
            <a:r>
              <a:rPr lang="es-419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idéntico</a:t>
            </a:r>
            <a:r>
              <a:rPr lang="es-419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pero la </a:t>
            </a:r>
            <a:r>
              <a:rPr lang="es-419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construcción</a:t>
            </a:r>
            <a:r>
              <a:rPr lang="es-419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la plantilla es màs sencilla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(concatenado);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(plantilla);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1" name="Google Shape;61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7452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8"/>
          <p:cNvSpPr txBox="1"/>
          <p:nvPr/>
        </p:nvSpPr>
        <p:spPr>
          <a:xfrm>
            <a:off x="646150" y="769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PLANTILLAS LITERALES E innerHTML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7" name="Google Shape;617;p98"/>
          <p:cNvSpPr txBox="1"/>
          <p:nvPr/>
        </p:nvSpPr>
        <p:spPr>
          <a:xfrm>
            <a:off x="339900" y="841900"/>
            <a:ext cx="8594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plantillas son un medio para incluir variables en la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HTML de nodos nuevos o existentes , </a:t>
            </a:r>
            <a:r>
              <a:rPr lang="es-419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modificando el innerHTML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8" name="Google Shape;618;p98"/>
          <p:cNvSpPr txBox="1"/>
          <p:nvPr/>
        </p:nvSpPr>
        <p:spPr>
          <a:xfrm>
            <a:off x="474600" y="1828000"/>
            <a:ext cx="8325000" cy="28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//Definimos el innerHTML del elemento con una plantilla de texto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contenedor.innerHTML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`&lt;h3&gt; ID: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16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&lt;p&gt;  Producto: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6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&lt;b&gt; $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&lt;/b&gt;`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//Agregamos el contenedor creado al body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9" name="Google Shape;61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7452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9"/>
          <p:cNvSpPr txBox="1"/>
          <p:nvPr/>
        </p:nvSpPr>
        <p:spPr>
          <a:xfrm>
            <a:off x="409500" y="937950"/>
            <a:ext cx="8325000" cy="406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precio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precio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//Definimos el innerHTML del elemento con una plantilla de texto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contenedor.innerHTML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`&lt;h3&gt; ID: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&lt;p&gt;  Producto: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&lt;b&gt; $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&lt;/b&gt;`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5" name="Google Shape;62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7452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99"/>
          <p:cNvSpPr txBox="1"/>
          <p:nvPr/>
        </p:nvSpPr>
        <p:spPr>
          <a:xfrm>
            <a:off x="581300" y="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8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28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800">
                <a:latin typeface="Anton"/>
                <a:ea typeface="Anton"/>
                <a:cs typeface="Anton"/>
                <a:sym typeface="Anton"/>
              </a:rPr>
              <a:t>CREANDO ELEMENTOS DESDE OBJETOS</a:t>
            </a:r>
            <a:endParaRPr i="1" sz="28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0"/>
          <p:cNvSpPr txBox="1"/>
          <p:nvPr/>
        </p:nvSpPr>
        <p:spPr>
          <a:xfrm>
            <a:off x="1671825" y="111750"/>
            <a:ext cx="601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QUERY SELECTOR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2" name="Google Shape;632;p100"/>
          <p:cNvSpPr txBox="1"/>
          <p:nvPr/>
        </p:nvSpPr>
        <p:spPr>
          <a:xfrm>
            <a:off x="6197000" y="1668325"/>
            <a:ext cx="2844600" cy="22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i="1" lang="es-419" sz="17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querySelector()</a:t>
            </a: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permite seleccionar nodos con la misma sintaxis que utilizamos en los selectores de CSS.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3" name="Google Shape;633;p100"/>
          <p:cNvSpPr txBox="1"/>
          <p:nvPr/>
        </p:nvSpPr>
        <p:spPr>
          <a:xfrm>
            <a:off x="86600" y="917125"/>
            <a:ext cx="6110400" cy="376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 class=”texto”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419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puedo seleccionar la etiqueta &lt;p&gt; siguiendo la sintaxis de CSS para selectores: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#contenedor p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seleccionar sólo el contenedor por id con #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#contenedor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0FA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 por clase: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.texto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4" name="Google Shape;63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7" name="Google Shape;22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su alcance y su importancia para operar sobre elementos HTML.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la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estructura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del DOM y los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tipos de nodos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los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métodos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 acceso y modificación de nodos.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cómo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agregar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quitar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nodos.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la importancia de la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plantilla de texto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en ES6 de JavaScript.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1"/>
          <p:cNvSpPr txBox="1"/>
          <p:nvPr/>
        </p:nvSpPr>
        <p:spPr>
          <a:xfrm>
            <a:off x="710600" y="2132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QUERY SELECTOR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0" name="Google Shape;640;p101"/>
          <p:cNvSpPr txBox="1"/>
          <p:nvPr/>
        </p:nvSpPr>
        <p:spPr>
          <a:xfrm>
            <a:off x="342700" y="1066000"/>
            <a:ext cx="8594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interesante del querySelector es que</a:t>
            </a:r>
            <a:r>
              <a:rPr lang="es-419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también aplica a pseudo-clases de CSS, brindando un nivel más avanzado de precisión:</a:t>
            </a:r>
            <a:endParaRPr i="1" sz="25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1" name="Google Shape;641;p101"/>
          <p:cNvSpPr txBox="1"/>
          <p:nvPr/>
        </p:nvSpPr>
        <p:spPr>
          <a:xfrm>
            <a:off x="342700" y="1896275"/>
            <a:ext cx="8494200" cy="73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radioChecked </a:t>
            </a:r>
            <a:r>
              <a:rPr lang="es-419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8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.radio:checked</a:t>
            </a:r>
            <a:r>
              <a:rPr lang="es-419" sz="18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2" name="Google Shape;64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7452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01"/>
          <p:cNvSpPr txBox="1"/>
          <p:nvPr/>
        </p:nvSpPr>
        <p:spPr>
          <a:xfrm>
            <a:off x="322250" y="2900200"/>
            <a:ext cx="849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Suponiendo que tengo elementos html </a:t>
            </a:r>
            <a:r>
              <a:rPr i="1"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radio button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quiero seleccionar sólo aquel que esté en </a:t>
            </a:r>
            <a:r>
              <a:rPr i="1"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checked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ésto lo puedo lograr muy fácil con querySelector y la pseudo-clase </a:t>
            </a:r>
            <a:r>
              <a:rPr i="1"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:checked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CSS.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2"/>
          <p:cNvSpPr txBox="1"/>
          <p:nvPr/>
        </p:nvSpPr>
        <p:spPr>
          <a:xfrm>
            <a:off x="4209450" y="777550"/>
            <a:ext cx="497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QUERY SELECTOR ALL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9" name="Google Shape;64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7452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02"/>
          <p:cNvSpPr txBox="1"/>
          <p:nvPr/>
        </p:nvSpPr>
        <p:spPr>
          <a:xfrm>
            <a:off x="4572000" y="1632900"/>
            <a:ext cx="42471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 Selector me retorna </a:t>
            </a:r>
            <a:r>
              <a:rPr i="1"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elemento</a:t>
            </a: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coincida con el parámetro de búsqueda, o sea un sólo elemento. Si quiero obtener una colección de elementos puedo utilizar el método </a:t>
            </a:r>
            <a:r>
              <a:rPr i="1" lang="es-419" sz="17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querySelectorAll()</a:t>
            </a: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siguiendo el mismo comportamiento.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51" name="Google Shape;651;p102"/>
          <p:cNvPicPr preferRelativeResize="0"/>
          <p:nvPr/>
        </p:nvPicPr>
        <p:blipFill rotWithShape="1">
          <a:blip r:embed="rId4">
            <a:alphaModFix/>
          </a:blip>
          <a:srcRect b="0" l="25212" r="16641" t="0"/>
          <a:stretch/>
        </p:blipFill>
        <p:spPr>
          <a:xfrm>
            <a:off x="0" y="17825"/>
            <a:ext cx="4373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3"/>
          <p:cNvSpPr txBox="1"/>
          <p:nvPr/>
        </p:nvSpPr>
        <p:spPr>
          <a:xfrm>
            <a:off x="1219925" y="10968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7" name="Google Shape;65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475" y="2085950"/>
            <a:ext cx="3770890" cy="27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7E3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4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INTERACTUAR CON HTML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5" name="Google Shape;665;p104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podés sumar a tu proyecto lo trabajado sobre DOM, para interactuar entre los elementos HTML y JS.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6" name="Google Shape;66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700" y="985675"/>
            <a:ext cx="1286650" cy="128957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104"/>
          <p:cNvSpPr/>
          <p:nvPr/>
        </p:nvSpPr>
        <p:spPr>
          <a:xfrm>
            <a:off x="4833450" y="9127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3" name="Google Shape;673;p105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{21CED8B1-CF99-4F9B-8892-4E2D1BE57ADA}</a:tableStyleId>
              </a:tblPr>
              <a:tblGrid>
                <a:gridCol w="2945825"/>
                <a:gridCol w="3822275"/>
                <a:gridCol w="2069375"/>
              </a:tblGrid>
              <a:tr h="7769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INTERACTUAR CON HTML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  <a:tc hMerge="1"/>
              </a:tr>
              <a:tr h="10797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código fuente en JavaScript. Debe identificar el apellido del estudiante en el nombre de archivo comprimido por “claseApellido”.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Generalmente, identificamos a un único elemento del DOM con el atributo id y a un conjunto asociado por class. 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8526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b="1" lang="es-419" u="none" cap="none" strike="noStrike"/>
                        <a:t>&gt;&gt;</a:t>
                      </a:r>
                      <a:r>
                        <a:rPr b="1" lang="es-419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Traslada al proyecto integrador el concepto de objetos, visto en la clase de hoy. En función del tipo de simulador que hayas elegido, deberás: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elementos manipulando el DOM a partir de la informaciòn de tus objetos.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Modificar etiquetas existentes en función del resultado de operaciones.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u="none" cap="none" strike="noStrike"/>
                        <a:t>&gt;&gt;</a:t>
                      </a:r>
                      <a:r>
                        <a:rPr b="1" lang="es-419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 y Archivo JS, referenciado en el HTML por etiqueta &lt;script src="js/miarchivo.js"&gt;&lt;/script&gt;, que incluya la definición de un algoritmo en JavaScript que opere sobre el DOM, modificando, agregando o eliminado elementos.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u="none" cap="none" strike="noStrike"/>
                        <a:t>&gt;&gt;Ejemplo:</a:t>
                      </a:r>
                      <a:endParaRPr b="1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Podemos crear elementos HTML en función del listado de nuestros objetos identificados en la clase 6.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Establecer un mensaje de bienvenida aleatorio usando un array de mensajes.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Capturar una o màs entradas por promp() y mostrarlas en el HTML, modificando el DOM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74" name="Google Shape;67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3525" y="1327250"/>
            <a:ext cx="1634175" cy="6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6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PREPARÁNDONOS PARA LA PRE-ENTREGA Nº 2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11 tendremos  el cierre del tercer módulo y se entregarán las consignas de la </a:t>
            </a:r>
            <a:r>
              <a:rPr b="1" i="1" lang="es-419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segunda pre-entrega</a:t>
            </a: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curso. La misma incluirá</a:t>
            </a: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en las clases </a:t>
            </a: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8, 9, 10.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81" name="Google Shape;68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7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07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pre-entrega </a:t>
            </a: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compone de temas vistos hasta el momento, más otros que verán durante el </a:t>
            </a:r>
            <a:r>
              <a:rPr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s-419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9" name="Google Shape;689;p107"/>
          <p:cNvSpPr txBox="1"/>
          <p:nvPr/>
        </p:nvSpPr>
        <p:spPr>
          <a:xfrm>
            <a:off x="3488825" y="3523527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recién la consigna del desafío se entrega ¡</a:t>
            </a: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Nº </a:t>
            </a: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11! 🙌 </a:t>
            </a:r>
            <a:r>
              <a:rPr b="1" lang="es-419" sz="1700">
                <a:latin typeface="Helvetica Neue"/>
                <a:ea typeface="Helvetica Neue"/>
                <a:cs typeface="Helvetica Neue"/>
                <a:sym typeface="Helvetica Neue"/>
              </a:rPr>
              <a:t>Y tendrán hasta 7 días para resolver el desafío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0" name="Google Shape;69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107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692" name="Google Shape;692;p107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107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107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107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107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97" name="Google Shape;697;p107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8" name="Google Shape;698;p107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699" name="Google Shape;699;p107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1" name="Google Shape;701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8"/>
          <p:cNvSpPr txBox="1"/>
          <p:nvPr/>
        </p:nvSpPr>
        <p:spPr>
          <a:xfrm>
            <a:off x="1224000" y="152075"/>
            <a:ext cx="66960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PRE-ENTREGA </a:t>
            </a:r>
            <a:r>
              <a:rPr i="1" lang="es-419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N° </a:t>
            </a:r>
            <a:r>
              <a:rPr i="1" lang="es-419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 por…</a:t>
            </a:r>
            <a:endParaRPr i="1"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8" name="Google Shape;708;p108"/>
          <p:cNvSpPr txBox="1"/>
          <p:nvPr/>
        </p:nvSpPr>
        <p:spPr>
          <a:xfrm>
            <a:off x="4297661" y="1703175"/>
            <a:ext cx="44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Modificación del DOM - 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complementario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Detección de eventos de usuario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s-419" sz="2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entregable</a:t>
            </a:r>
            <a:endParaRPr sz="20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Implementación con uso de JSON y Storage.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9" name="Google Shape;70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552" y="24243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6351" y="3672977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875" y="1517975"/>
            <a:ext cx="2491541" cy="33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5401" y="3030952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09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24" name="Google Shape;724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4" name="Google Shape;23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1"/>
          <p:cNvSpPr txBox="1"/>
          <p:nvPr/>
        </p:nvSpPr>
        <p:spPr>
          <a:xfrm>
            <a:off x="1260150" y="450163"/>
            <a:ext cx="6623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¡DESCUENTO EXCLUSIVO!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0" name="Google Shape;730;p111"/>
          <p:cNvSpPr/>
          <p:nvPr/>
        </p:nvSpPr>
        <p:spPr>
          <a:xfrm>
            <a:off x="3436038" y="4125438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action="ppaction://hlinkshowjump?jump=nextslide"/>
              </a:rPr>
              <a:t>Quiero saber más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1" name="Google Shape;73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375" y="1420184"/>
            <a:ext cx="3524260" cy="25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2"/>
          <p:cNvSpPr txBox="1"/>
          <p:nvPr/>
        </p:nvSpPr>
        <p:spPr>
          <a:xfrm>
            <a:off x="545550" y="1175400"/>
            <a:ext cx="80529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¡Completa tu carrera y potencia tu desarrollo profesional! </a:t>
            </a:r>
            <a:endParaRPr i="1" sz="2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Ingresando el cupón </a:t>
            </a:r>
            <a:r>
              <a:rPr b="1" i="1" lang="es-419" sz="2400">
                <a:solidFill>
                  <a:srgbClr val="E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CONTINUATUCARRERA</a:t>
            </a:r>
            <a:r>
              <a:rPr i="1" lang="es-419" sz="24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tendrás un descuento para inscribirte en el próximo nivel. Puedes acceder directamente desde la plataforma, entrando en la sección </a:t>
            </a:r>
            <a:r>
              <a:rPr i="1" lang="es-419" sz="24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"Cursos y Carreras"</a:t>
            </a: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4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3"/>
          <p:cNvSpPr txBox="1"/>
          <p:nvPr/>
        </p:nvSpPr>
        <p:spPr>
          <a:xfrm>
            <a:off x="462075" y="1008325"/>
            <a:ext cx="7780200" cy="3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300" lvl="0" marL="189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 interactivos: DOM | </a:t>
            </a:r>
            <a:b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s-419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s-419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Árbol del Modelo de Objetos del Documento (DOM)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s-419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Recorriendo el DOM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s-419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Propiedades de los nodos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300" lvl="0" marL="18900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CEFAB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s-419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Documentación DOM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42" name="Google Shape;742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13"/>
          <p:cNvSpPr/>
          <p:nvPr/>
        </p:nvSpPr>
        <p:spPr>
          <a:xfrm>
            <a:off x="1133050" y="68920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13"/>
          <p:cNvSpPr txBox="1"/>
          <p:nvPr/>
        </p:nvSpPr>
        <p:spPr>
          <a:xfrm>
            <a:off x="2504900" y="825400"/>
            <a:ext cx="56601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46" name="Google Shape;746;p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5834" y="951977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13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s-419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10"/>
              </a:rPr>
              <a:t>nuestro repositorio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4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-419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3" name="Google Shape;753;p114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DOM: definición y uso.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Árbol de nodos.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los elementos, crear y eliminar nodos.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5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59" name="Google Shape;759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65" name="Google Shape;765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8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0" name="Google Shape;24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8"/>
          <p:cNvSpPr/>
          <p:nvPr/>
        </p:nvSpPr>
        <p:spPr>
          <a:xfrm>
            <a:off x="3055470" y="1618525"/>
            <a:ext cx="13341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a DOM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58"/>
          <p:cNvSpPr/>
          <p:nvPr/>
        </p:nvSpPr>
        <p:spPr>
          <a:xfrm>
            <a:off x="624275" y="159197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58"/>
          <p:cNvSpPr/>
          <p:nvPr/>
        </p:nvSpPr>
        <p:spPr>
          <a:xfrm>
            <a:off x="3055366" y="1137275"/>
            <a:ext cx="13341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y cómo funciona?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5" name="Google Shape;245;p58"/>
          <p:cNvCxnSpPr>
            <a:stCxn id="243" idx="3"/>
            <a:endCxn id="244" idx="1"/>
          </p:cNvCxnSpPr>
          <p:nvPr/>
        </p:nvCxnSpPr>
        <p:spPr>
          <a:xfrm flipH="1" rot="10800000">
            <a:off x="2077175" y="1276075"/>
            <a:ext cx="9783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6" name="Google Shape;246;p58"/>
          <p:cNvCxnSpPr>
            <a:stCxn id="243" idx="3"/>
            <a:endCxn id="242" idx="1"/>
          </p:cNvCxnSpPr>
          <p:nvPr/>
        </p:nvCxnSpPr>
        <p:spPr>
          <a:xfrm>
            <a:off x="2077175" y="1757275"/>
            <a:ext cx="978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7" name="Google Shape;247;p58"/>
          <p:cNvSpPr/>
          <p:nvPr/>
        </p:nvSpPr>
        <p:spPr>
          <a:xfrm>
            <a:off x="3055366" y="2099775"/>
            <a:ext cx="1334100" cy="277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8" name="Google Shape;248;p58"/>
          <p:cNvCxnSpPr/>
          <p:nvPr/>
        </p:nvCxnSpPr>
        <p:spPr>
          <a:xfrm>
            <a:off x="2077175" y="1757275"/>
            <a:ext cx="9783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9" name="Google Shape;249;p58"/>
          <p:cNvSpPr/>
          <p:nvPr/>
        </p:nvSpPr>
        <p:spPr>
          <a:xfrm>
            <a:off x="3945700" y="2693175"/>
            <a:ext cx="6261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Nodos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0" name="Google Shape;250;p58"/>
          <p:cNvCxnSpPr>
            <a:stCxn id="247" idx="2"/>
            <a:endCxn id="249" idx="1"/>
          </p:cNvCxnSpPr>
          <p:nvPr/>
        </p:nvCxnSpPr>
        <p:spPr>
          <a:xfrm flipH="1" rot="-5400000">
            <a:off x="3593416" y="2506275"/>
            <a:ext cx="481200" cy="2232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1" name="Google Shape;251;p58"/>
          <p:cNvSpPr/>
          <p:nvPr/>
        </p:nvSpPr>
        <p:spPr>
          <a:xfrm>
            <a:off x="5240275" y="2719725"/>
            <a:ext cx="8760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de acceso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58"/>
          <p:cNvSpPr/>
          <p:nvPr/>
        </p:nvSpPr>
        <p:spPr>
          <a:xfrm>
            <a:off x="5240226" y="2238475"/>
            <a:ext cx="8760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3" name="Google Shape;253;p58"/>
          <p:cNvCxnSpPr>
            <a:endCxn id="252" idx="1"/>
          </p:cNvCxnSpPr>
          <p:nvPr/>
        </p:nvCxnSpPr>
        <p:spPr>
          <a:xfrm flipH="1" rot="10800000">
            <a:off x="4571526" y="2377225"/>
            <a:ext cx="6687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4" name="Google Shape;254;p58"/>
          <p:cNvCxnSpPr>
            <a:endCxn id="251" idx="1"/>
          </p:cNvCxnSpPr>
          <p:nvPr/>
        </p:nvCxnSpPr>
        <p:spPr>
          <a:xfrm>
            <a:off x="4571575" y="2857875"/>
            <a:ext cx="668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5" name="Google Shape;255;p58"/>
          <p:cNvSpPr/>
          <p:nvPr/>
        </p:nvSpPr>
        <p:spPr>
          <a:xfrm>
            <a:off x="5240226" y="3200975"/>
            <a:ext cx="8760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 o quitar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6" name="Google Shape;256;p58"/>
          <p:cNvCxnSpPr/>
          <p:nvPr/>
        </p:nvCxnSpPr>
        <p:spPr>
          <a:xfrm>
            <a:off x="4571834" y="2858462"/>
            <a:ext cx="6687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7" name="Google Shape;257;p58"/>
          <p:cNvCxnSpPr/>
          <p:nvPr/>
        </p:nvCxnSpPr>
        <p:spPr>
          <a:xfrm>
            <a:off x="6116468" y="2892453"/>
            <a:ext cx="732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58" name="Google Shape;258;p58"/>
          <p:cNvCxnSpPr/>
          <p:nvPr/>
        </p:nvCxnSpPr>
        <p:spPr>
          <a:xfrm>
            <a:off x="6116474" y="2892463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9" name="Google Shape;259;p58"/>
          <p:cNvSpPr/>
          <p:nvPr/>
        </p:nvSpPr>
        <p:spPr>
          <a:xfrm>
            <a:off x="6853125" y="3072650"/>
            <a:ext cx="20115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getElementsByTagName()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0" name="Google Shape;260;p58"/>
          <p:cNvCxnSpPr/>
          <p:nvPr/>
        </p:nvCxnSpPr>
        <p:spPr>
          <a:xfrm>
            <a:off x="6116474" y="2892463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1" name="Google Shape;261;p58"/>
          <p:cNvCxnSpPr/>
          <p:nvPr/>
        </p:nvCxnSpPr>
        <p:spPr>
          <a:xfrm flipH="1" rot="10800000">
            <a:off x="6116324" y="2525525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2" name="Google Shape;262;p58"/>
          <p:cNvSpPr/>
          <p:nvPr/>
        </p:nvSpPr>
        <p:spPr>
          <a:xfrm>
            <a:off x="6852975" y="2362900"/>
            <a:ext cx="20115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getElementById() 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3" name="Google Shape;263;p58"/>
          <p:cNvCxnSpPr/>
          <p:nvPr/>
        </p:nvCxnSpPr>
        <p:spPr>
          <a:xfrm flipH="1" rot="10800000">
            <a:off x="6116324" y="2525525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4" name="Google Shape;264;p58"/>
          <p:cNvSpPr/>
          <p:nvPr/>
        </p:nvSpPr>
        <p:spPr>
          <a:xfrm>
            <a:off x="6852975" y="2717775"/>
            <a:ext cx="20115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getElementsByClassName()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58"/>
          <p:cNvSpPr/>
          <p:nvPr/>
        </p:nvSpPr>
        <p:spPr>
          <a:xfrm>
            <a:off x="624275" y="2623350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Plantillas Literales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58"/>
          <p:cNvSpPr/>
          <p:nvPr/>
        </p:nvSpPr>
        <p:spPr>
          <a:xfrm>
            <a:off x="624275" y="365472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Selector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p58"/>
          <p:cNvSpPr/>
          <p:nvPr/>
        </p:nvSpPr>
        <p:spPr>
          <a:xfrm>
            <a:off x="624275" y="4062500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Selector All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8" name="Google Shape;268;p58"/>
          <p:cNvCxnSpPr/>
          <p:nvPr/>
        </p:nvCxnSpPr>
        <p:spPr>
          <a:xfrm flipH="1" rot="10800000">
            <a:off x="1346975" y="2002428"/>
            <a:ext cx="7500" cy="472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9" name="Google Shape;269;p58"/>
          <p:cNvCxnSpPr/>
          <p:nvPr/>
        </p:nvCxnSpPr>
        <p:spPr>
          <a:xfrm flipH="1" rot="10800000">
            <a:off x="1346975" y="3068228"/>
            <a:ext cx="7500" cy="472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9"/>
          <p:cNvSpPr txBox="1"/>
          <p:nvPr/>
        </p:nvSpPr>
        <p:spPr>
          <a:xfrm>
            <a:off x="3166825" y="178015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275" y="4837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9"/>
          <p:cNvSpPr/>
          <p:nvPr/>
        </p:nvSpPr>
        <p:spPr>
          <a:xfrm>
            <a:off x="2886763" y="849139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4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OPTIMIZACIÓN DE PROYECTO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7" name="Google Shape;277;p59"/>
          <p:cNvSpPr/>
          <p:nvPr/>
        </p:nvSpPr>
        <p:spPr>
          <a:xfrm>
            <a:off x="5830967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5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ASINCRONÍA Y PETICIONES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8" name="Google Shape;278;p59"/>
          <p:cNvSpPr txBox="1"/>
          <p:nvPr/>
        </p:nvSpPr>
        <p:spPr>
          <a:xfrm>
            <a:off x="3301975" y="198440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9"/>
          <p:cNvSpPr txBox="1"/>
          <p:nvPr/>
        </p:nvSpPr>
        <p:spPr>
          <a:xfrm>
            <a:off x="3125550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9"/>
          <p:cNvSpPr txBox="1"/>
          <p:nvPr/>
        </p:nvSpPr>
        <p:spPr>
          <a:xfrm>
            <a:off x="3128175" y="3066050"/>
            <a:ext cx="2309100" cy="12843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59"/>
          <p:cNvSpPr/>
          <p:nvPr/>
        </p:nvSpPr>
        <p:spPr>
          <a:xfrm>
            <a:off x="7329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3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FRONTEND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2" name="Google Shape;282;p59"/>
          <p:cNvSpPr txBox="1"/>
          <p:nvPr/>
        </p:nvSpPr>
        <p:spPr>
          <a:xfrm>
            <a:off x="3128175" y="1974050"/>
            <a:ext cx="2309100" cy="708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&amp; Redux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59"/>
          <p:cNvSpPr txBox="1"/>
          <p:nvPr/>
        </p:nvSpPr>
        <p:spPr>
          <a:xfrm>
            <a:off x="6122725" y="1778813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9"/>
          <p:cNvSpPr txBox="1"/>
          <p:nvPr/>
        </p:nvSpPr>
        <p:spPr>
          <a:xfrm>
            <a:off x="6081450" y="19444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9"/>
          <p:cNvSpPr txBox="1"/>
          <p:nvPr/>
        </p:nvSpPr>
        <p:spPr>
          <a:xfrm>
            <a:off x="6081425" y="2682950"/>
            <a:ext cx="2311800" cy="1005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-419" sz="1200">
                <a:latin typeface="Anton"/>
                <a:ea typeface="Anton"/>
                <a:cs typeface="Anton"/>
                <a:sym typeface="Anton"/>
              </a:rPr>
              <a:t>5</a:t>
            </a: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PROMISES &amp; ASYNC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59"/>
          <p:cNvSpPr txBox="1"/>
          <p:nvPr/>
        </p:nvSpPr>
        <p:spPr>
          <a:xfrm>
            <a:off x="6064000" y="1984400"/>
            <a:ext cx="2309100" cy="70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-419" sz="1200">
                <a:latin typeface="Anton"/>
                <a:ea typeface="Anton"/>
                <a:cs typeface="Anton"/>
                <a:sym typeface="Anton"/>
              </a:rPr>
              <a:t>4</a:t>
            </a: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&amp; FETCH</a:t>
            </a:r>
            <a:endParaRPr sz="1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7" name="Google Shape;287;p59"/>
          <p:cNvSpPr txBox="1"/>
          <p:nvPr/>
        </p:nvSpPr>
        <p:spPr>
          <a:xfrm>
            <a:off x="6081425" y="3524750"/>
            <a:ext cx="2309100" cy="808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-419" sz="1200">
                <a:latin typeface="Anton"/>
                <a:ea typeface="Anton"/>
                <a:cs typeface="Anton"/>
                <a:sym typeface="Anton"/>
              </a:rPr>
              <a:t>6</a:t>
            </a: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+ Node JS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s-419" sz="1200">
                <a:latin typeface="Helvetica Neue"/>
                <a:ea typeface="Helvetica Neue"/>
                <a:cs typeface="Helvetica Neue"/>
                <a:sym typeface="Helvetica Neue"/>
              </a:rPr>
              <a:t>Entrega TP final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59"/>
          <p:cNvSpPr txBox="1"/>
          <p:nvPr/>
        </p:nvSpPr>
        <p:spPr>
          <a:xfrm>
            <a:off x="1278925" y="51475"/>
            <a:ext cx="6348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9" name="Google Shape;289;p59"/>
          <p:cNvSpPr txBox="1"/>
          <p:nvPr/>
        </p:nvSpPr>
        <p:spPr>
          <a:xfrm>
            <a:off x="3128175" y="1974050"/>
            <a:ext cx="2309100" cy="10920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AVANZADOS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59"/>
          <p:cNvSpPr txBox="1"/>
          <p:nvPr/>
        </p:nvSpPr>
        <p:spPr>
          <a:xfrm>
            <a:off x="387200" y="1780138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9"/>
          <p:cNvSpPr txBox="1"/>
          <p:nvPr/>
        </p:nvSpPr>
        <p:spPr>
          <a:xfrm>
            <a:off x="345925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9"/>
          <p:cNvSpPr txBox="1"/>
          <p:nvPr/>
        </p:nvSpPr>
        <p:spPr>
          <a:xfrm>
            <a:off x="345900" y="3184275"/>
            <a:ext cx="2311800" cy="50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-419" sz="1200"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&amp; JSON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3" name="Google Shape;293;p59"/>
          <p:cNvSpPr txBox="1"/>
          <p:nvPr/>
        </p:nvSpPr>
        <p:spPr>
          <a:xfrm>
            <a:off x="345900" y="3708175"/>
            <a:ext cx="2309100" cy="808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-419" sz="1200">
                <a:latin typeface="Anton"/>
                <a:ea typeface="Anton"/>
                <a:cs typeface="Anton"/>
                <a:sym typeface="Anton"/>
              </a:rPr>
              <a:t>1</a:t>
            </a: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s-419" sz="1200">
                <a:latin typeface="Helvetica Neue"/>
                <a:ea typeface="Helvetica Neue"/>
                <a:cs typeface="Helvetica Neue"/>
                <a:sym typeface="Helvetica Neue"/>
              </a:rPr>
              <a:t>2da pre-entrega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59"/>
          <p:cNvSpPr txBox="1"/>
          <p:nvPr/>
        </p:nvSpPr>
        <p:spPr>
          <a:xfrm>
            <a:off x="387200" y="2493675"/>
            <a:ext cx="2250300" cy="708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Anton"/>
                <a:ea typeface="Anton"/>
                <a:cs typeface="Anton"/>
                <a:sym typeface="Anton"/>
              </a:rPr>
              <a:t>CLASE 9 -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s-419" sz="1200"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59"/>
          <p:cNvSpPr txBox="1"/>
          <p:nvPr/>
        </p:nvSpPr>
        <p:spPr>
          <a:xfrm>
            <a:off x="328475" y="1944675"/>
            <a:ext cx="2309100" cy="5490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8 -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1" name="Google Shape;30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0"/>
          <p:cNvSpPr txBox="1"/>
          <p:nvPr/>
        </p:nvSpPr>
        <p:spPr>
          <a:xfrm>
            <a:off x="2668050" y="2927625"/>
            <a:ext cx="380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8  </a:t>
            </a:r>
            <a:r>
              <a:rPr lang="es-419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Quizz de clase Nº 8 </a:t>
            </a:r>
            <a:r>
              <a:rPr lang="es-419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s-419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s-419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